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handoutMasterIdLst>
    <p:handoutMasterId r:id="rId7"/>
  </p:handoutMasterIdLst>
  <p:sldIdLst>
    <p:sldId id="271" r:id="rId2"/>
    <p:sldId id="272" r:id="rId3"/>
    <p:sldId id="273" r:id="rId4"/>
    <p:sldId id="274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5803"/>
    <a:srgbClr val="FF3399"/>
    <a:srgbClr val="E85703"/>
    <a:srgbClr val="DFDFFF"/>
    <a:srgbClr val="CCEDFF"/>
    <a:srgbClr val="FFE7E8"/>
    <a:srgbClr val="FFFFCC"/>
    <a:srgbClr val="F5DE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63"/>
    <p:restoredTop sz="94558"/>
  </p:normalViewPr>
  <p:slideViewPr>
    <p:cSldViewPr>
      <p:cViewPr varScale="1">
        <p:scale>
          <a:sx n="152" d="100"/>
          <a:sy n="152" d="100"/>
        </p:scale>
        <p:origin x="2000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6" d="100"/>
        <a:sy n="86" d="100"/>
      </p:scale>
      <p:origin x="0" y="0"/>
    </p:cViewPr>
  </p:sorterViewPr>
  <p:notesViewPr>
    <p:cSldViewPr showGuides="1">
      <p:cViewPr varScale="1">
        <p:scale>
          <a:sx n="109" d="100"/>
          <a:sy n="109" d="100"/>
        </p:scale>
        <p:origin x="472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9273A0F-3B13-D841-A707-03B4216EA83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y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40A439-2D68-154D-B9B4-0E0203E2295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42F29-83C6-0443-AA30-FBDFE7C021E6}" type="datetimeFigureOut">
              <a:rPr lang="cy-GB" smtClean="0"/>
              <a:t>08/12/19</a:t>
            </a:fld>
            <a:endParaRPr lang="cy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A31725-2096-6A46-9ED8-F573F702F81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y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8BFD3B-98B1-4D4C-A1FF-670C78041FF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E6625-9A6A-BA41-B539-684CA802E7C3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39050288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y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928E9A-947C-4D8E-9B83-D6CC267356BF}" type="datetimeFigureOut">
              <a:rPr lang="cy-GB" noProof="0" smtClean="0"/>
              <a:t>08/12/19</a:t>
            </a:fld>
            <a:endParaRPr lang="cy-GB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y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y-GB" noProof="0"/>
              <a:t>Click to edit Master text styles</a:t>
            </a:r>
          </a:p>
          <a:p>
            <a:pPr lvl="1"/>
            <a:r>
              <a:rPr lang="cy-GB" noProof="0"/>
              <a:t>Second level</a:t>
            </a:r>
          </a:p>
          <a:p>
            <a:pPr lvl="2"/>
            <a:r>
              <a:rPr lang="cy-GB" noProof="0"/>
              <a:t>Third level</a:t>
            </a:r>
          </a:p>
          <a:p>
            <a:pPr lvl="3"/>
            <a:r>
              <a:rPr lang="cy-GB" noProof="0"/>
              <a:t>Fourth level</a:t>
            </a:r>
          </a:p>
          <a:p>
            <a:pPr lvl="4"/>
            <a:r>
              <a:rPr lang="cy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y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7F6DF4-31BE-4F35-8181-1A38D60EE214}" type="slidenum">
              <a:rPr lang="cy-GB" noProof="0" smtClean="0"/>
              <a:t>‹#›</a:t>
            </a:fld>
            <a:endParaRPr lang="cy-GB" noProof="0"/>
          </a:p>
        </p:txBody>
      </p:sp>
    </p:spTree>
    <p:extLst>
      <p:ext uri="{BB962C8B-B14F-4D97-AF65-F5344CB8AC3E}">
        <p14:creationId xmlns:p14="http://schemas.microsoft.com/office/powerpoint/2010/main" val="2592300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5229200"/>
            <a:ext cx="8640960" cy="1080120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cy-GB" noProof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4E98AA-961E-7B44-97C4-201C4FF0C9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3223" y="223649"/>
            <a:ext cx="6797555" cy="514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203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706B73EC-6CC0-1D48-A5EA-30925FC36177}"/>
              </a:ext>
            </a:extLst>
          </p:cNvPr>
          <p:cNvSpPr/>
          <p:nvPr userDrawn="1"/>
        </p:nvSpPr>
        <p:spPr>
          <a:xfrm>
            <a:off x="393317" y="843258"/>
            <a:ext cx="8357366" cy="5322046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836712"/>
            <a:ext cx="6480720" cy="720080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cy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628800"/>
            <a:ext cx="7920880" cy="4248473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1600"/>
              </a:spcBef>
              <a:buNone/>
              <a:defRPr sz="2400"/>
            </a:lvl1pPr>
            <a:lvl2pPr marL="273050" indent="-266700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tabLst/>
              <a:defRPr sz="2400"/>
            </a:lvl2pPr>
          </a:lstStyle>
          <a:p>
            <a:pPr lvl="0"/>
            <a:r>
              <a:rPr lang="cy-GB" noProof="0" dirty="0"/>
              <a:t>Click to edit Master text styles</a:t>
            </a:r>
          </a:p>
          <a:p>
            <a:pPr lvl="1"/>
            <a:r>
              <a:rPr lang="cy-GB" noProof="0" dirty="0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2A0A6D-91F0-9249-831C-12D7490F8D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161196"/>
            <a:ext cx="1368152" cy="103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26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706B73EC-6CC0-1D48-A5EA-30925FC36177}"/>
              </a:ext>
            </a:extLst>
          </p:cNvPr>
          <p:cNvSpPr/>
          <p:nvPr userDrawn="1"/>
        </p:nvSpPr>
        <p:spPr>
          <a:xfrm>
            <a:off x="393317" y="843258"/>
            <a:ext cx="8357366" cy="5322046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836712"/>
            <a:ext cx="6480720" cy="720080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cy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580" y="1628800"/>
            <a:ext cx="7560840" cy="4392488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1800"/>
              </a:spcBef>
              <a:buNone/>
              <a:defRPr sz="2800"/>
            </a:lvl1pPr>
            <a:lvl2pPr marL="288925" indent="-288925" algn="l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tabLst/>
              <a:defRPr sz="2800"/>
            </a:lvl2pPr>
          </a:lstStyle>
          <a:p>
            <a:pPr lvl="0"/>
            <a:r>
              <a:rPr lang="cy-GB" noProof="0" dirty="0"/>
              <a:t>Click to edit Master text styles</a:t>
            </a:r>
          </a:p>
          <a:p>
            <a:pPr lvl="1"/>
            <a:r>
              <a:rPr lang="cy-GB" noProof="0" dirty="0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2A0A6D-91F0-9249-831C-12D7490F8D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161196"/>
            <a:ext cx="1368152" cy="103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140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706B73EC-6CC0-1D48-A5EA-30925FC36177}"/>
              </a:ext>
            </a:extLst>
          </p:cNvPr>
          <p:cNvSpPr/>
          <p:nvPr userDrawn="1"/>
        </p:nvSpPr>
        <p:spPr>
          <a:xfrm>
            <a:off x="393317" y="843258"/>
            <a:ext cx="8357366" cy="5322046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836712"/>
            <a:ext cx="6480720" cy="720080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cy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628800"/>
            <a:ext cx="3780420" cy="4392488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1800"/>
              </a:spcBef>
              <a:buNone/>
              <a:defRPr sz="2800"/>
            </a:lvl1pPr>
            <a:lvl2pPr marL="360363" indent="-354013" algn="l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tabLst/>
              <a:defRPr sz="2800"/>
            </a:lvl2pPr>
          </a:lstStyle>
          <a:p>
            <a:pPr lvl="0"/>
            <a:r>
              <a:rPr lang="cy-GB" noProof="0" dirty="0"/>
              <a:t>Click to edit Master text styles</a:t>
            </a:r>
          </a:p>
          <a:p>
            <a:pPr lvl="1"/>
            <a:r>
              <a:rPr lang="cy-GB" noProof="0" dirty="0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2A0A6D-91F0-9249-831C-12D7490F8D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161196"/>
            <a:ext cx="1368152" cy="103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769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706B73EC-6CC0-1D48-A5EA-30925FC36177}"/>
              </a:ext>
            </a:extLst>
          </p:cNvPr>
          <p:cNvSpPr/>
          <p:nvPr userDrawn="1"/>
        </p:nvSpPr>
        <p:spPr>
          <a:xfrm>
            <a:off x="393317" y="843258"/>
            <a:ext cx="8357366" cy="5322046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836712"/>
            <a:ext cx="6480720" cy="720080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cy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580" y="1628800"/>
            <a:ext cx="7560840" cy="4392488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400"/>
            </a:lvl1pPr>
            <a:lvl2pPr marL="227013" indent="-227013" algn="l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sz="1400"/>
            </a:lvl2pPr>
          </a:lstStyle>
          <a:p>
            <a:pPr lvl="0"/>
            <a:r>
              <a:rPr lang="cy-GB" noProof="0" dirty="0"/>
              <a:t>Click to edit Master text styles</a:t>
            </a:r>
          </a:p>
          <a:p>
            <a:pPr lvl="1"/>
            <a:r>
              <a:rPr lang="cy-GB" noProof="0" dirty="0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2A0A6D-91F0-9249-831C-12D7490F8D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161196"/>
            <a:ext cx="1368152" cy="103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46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 5">
    <p:bg>
      <p:bgPr>
        <a:blipFill dpi="0" rotWithShape="1">
          <a:blip r:embed="rId2">
            <a:alphaModFix amt="4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836712"/>
            <a:ext cx="6480720" cy="720080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cy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580" y="1628800"/>
            <a:ext cx="7560840" cy="4392488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400"/>
            </a:lvl1pPr>
            <a:lvl2pPr marL="179388" indent="-173038" algn="l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sz="1400"/>
            </a:lvl2pPr>
          </a:lstStyle>
          <a:p>
            <a:pPr lvl="0"/>
            <a:r>
              <a:rPr lang="cy-GB" noProof="0" dirty="0"/>
              <a:t>Click to edit Master text styles</a:t>
            </a:r>
          </a:p>
          <a:p>
            <a:pPr lvl="1"/>
            <a:r>
              <a:rPr lang="cy-GB" noProof="0" dirty="0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2A0A6D-91F0-9249-831C-12D7490F8D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161196"/>
            <a:ext cx="1368152" cy="103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524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noProof="0" dirty="0"/>
              <a:t>Click to edit Master title style</a:t>
            </a:r>
            <a:endParaRPr lang="cy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cy-GB" noProof="0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172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6" r:id="rId4"/>
    <p:sldLayoutId id="2147483665" r:id="rId5"/>
    <p:sldLayoutId id="2147483667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E8580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5000"/>
        </a:lnSpc>
        <a:spcBef>
          <a:spcPts val="800"/>
        </a:spcBef>
        <a:buFont typeface="Arial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5000"/>
        </a:lnSpc>
        <a:spcBef>
          <a:spcPts val="8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93CB8-E138-3548-A251-1CEA7D2CFD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y-GB" dirty="0"/>
              <a:t>Cam 7: Gweithio o fewn cyllideb</a:t>
            </a:r>
          </a:p>
        </p:txBody>
      </p:sp>
    </p:spTree>
    <p:extLst>
      <p:ext uri="{BB962C8B-B14F-4D97-AF65-F5344CB8AC3E}">
        <p14:creationId xmlns:p14="http://schemas.microsoft.com/office/powerpoint/2010/main" val="1838058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C6A48-9F15-BE44-BF31-A7C290CED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Amcanion dysgu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E33186-526B-8E45-AFAF-3E0B9F0B8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580" y="1628800"/>
            <a:ext cx="7560840" cy="2736304"/>
          </a:xfrm>
        </p:spPr>
        <p:txBody>
          <a:bodyPr/>
          <a:lstStyle/>
          <a:p>
            <a:pPr lvl="1"/>
            <a:r>
              <a:rPr lang="cy-GB" dirty="0"/>
              <a:t>Gweithio o fewn cyllideb</a:t>
            </a:r>
            <a:endParaRPr lang="en-GB" dirty="0"/>
          </a:p>
          <a:p>
            <a:pPr lvl="1"/>
            <a:r>
              <a:rPr lang="cy-GB" dirty="0"/>
              <a:t>Datrys problemau aml-gam</a:t>
            </a:r>
            <a:endParaRPr lang="en-GB" dirty="0"/>
          </a:p>
          <a:p>
            <a:r>
              <a:rPr lang="cy-GB" b="1" dirty="0">
                <a:solidFill>
                  <a:srgbClr val="E85803"/>
                </a:solidFill>
              </a:rPr>
              <a:t>Siaradwch â’ch partner</a:t>
            </a:r>
            <a:r>
              <a:rPr lang="cy-GB" dirty="0"/>
              <a:t>:</a:t>
            </a:r>
            <a:br>
              <a:rPr lang="en-GB" dirty="0"/>
            </a:br>
            <a:r>
              <a:rPr lang="cy-GB" dirty="0"/>
              <a:t>Beth yw cyllideb? A allwch </a:t>
            </a:r>
            <a:br>
              <a:rPr lang="cy-GB" dirty="0"/>
            </a:br>
            <a:r>
              <a:rPr lang="cy-GB" dirty="0"/>
              <a:t>chi egluro ystyr y gair hwn?</a:t>
            </a:r>
            <a:r>
              <a:rPr lang="en-GB" dirty="0"/>
              <a:t> </a:t>
            </a:r>
            <a:endParaRPr lang="cy-GB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7686110-FD26-B44B-8B8B-3F94237E2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852936"/>
            <a:ext cx="2665917" cy="3001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5940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C72F-B2E0-2843-9A9A-A03A8CFC9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Gweithio o fewn cyllideb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4E3E4-FB10-AB41-8C13-EA4206F4F8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cy-GB" sz="2600" dirty="0"/>
              <a:t>Mae gan eich grŵp busnes gyllideb o £ 1 fesul aelod o’r grŵp.</a:t>
            </a:r>
            <a:endParaRPr lang="en-GB" sz="2600" dirty="0"/>
          </a:p>
          <a:p>
            <a:pPr>
              <a:spcBef>
                <a:spcPts val="1200"/>
              </a:spcBef>
            </a:pPr>
            <a:r>
              <a:rPr lang="cy-GB" sz="2600" dirty="0">
                <a:solidFill>
                  <a:srgbClr val="E85803"/>
                </a:solidFill>
              </a:rPr>
              <a:t>Byddwch yn defnyddio hwn i brynu’r cynhwysion y mae angen i chi eu hychwanegu at y cynnyrch rydych chi’n ei dyfu er mwyn gwneud eich cynnyrch bwyd.</a:t>
            </a:r>
            <a:endParaRPr lang="en-GB" sz="2600" dirty="0">
              <a:solidFill>
                <a:srgbClr val="E85803"/>
              </a:solidFill>
            </a:endParaRPr>
          </a:p>
          <a:p>
            <a:pPr>
              <a:spcBef>
                <a:spcPts val="1200"/>
              </a:spcBef>
            </a:pPr>
            <a:r>
              <a:rPr lang="cy-GB" sz="2600" dirty="0"/>
              <a:t>Os nad oes gennych chi ddigon o arian </a:t>
            </a:r>
            <a:br>
              <a:rPr lang="cy-GB" sz="2600" dirty="0"/>
            </a:br>
            <a:r>
              <a:rPr lang="cy-GB" sz="2600" dirty="0"/>
              <a:t>yn eich cyllideb ar gyfer y </a:t>
            </a:r>
            <a:br>
              <a:rPr lang="cy-GB" sz="2600" dirty="0"/>
            </a:br>
            <a:r>
              <a:rPr lang="cy-GB" sz="2600" dirty="0"/>
              <a:t>cynhwysion rydych chi’n bwriadu </a:t>
            </a:r>
            <a:br>
              <a:rPr lang="cy-GB" sz="2600" dirty="0"/>
            </a:br>
            <a:r>
              <a:rPr lang="cy-GB" sz="2600" dirty="0"/>
              <a:t>eu defnyddio, bydd angen i chi </a:t>
            </a:r>
            <a:br>
              <a:rPr lang="cy-GB" sz="2600" dirty="0"/>
            </a:br>
            <a:r>
              <a:rPr lang="cy-GB" sz="2600" dirty="0"/>
              <a:t>addasu’ch syniadau i aros o fewn </a:t>
            </a:r>
            <a:br>
              <a:rPr lang="cy-GB" sz="2600" dirty="0"/>
            </a:br>
            <a:r>
              <a:rPr lang="cy-GB" sz="2600" dirty="0"/>
              <a:t>eich cyllideb.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571F68E-B676-7A4D-827F-2C9CA7EB0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3861048"/>
            <a:ext cx="3079456" cy="205335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6667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19297-4D54-354C-A10F-329AF7D4E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Cyllidebu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74683-6682-864D-88D1-970469F994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cy-GB" dirty="0"/>
              <a:t>Byddwch yn defnyddio gwefan siopa ar-lein i ddod o hyd i gost eich cynhwysion.</a:t>
            </a:r>
            <a:endParaRPr lang="en-GB" dirty="0"/>
          </a:p>
          <a:p>
            <a:pPr>
              <a:spcBef>
                <a:spcPts val="1200"/>
              </a:spcBef>
            </a:pPr>
            <a:r>
              <a:rPr lang="cy-GB" dirty="0">
                <a:solidFill>
                  <a:srgbClr val="E85803"/>
                </a:solidFill>
              </a:rPr>
              <a:t>Cofiwch gadw cyfanswm o faint y bydd eich cynhwysion yn ei gostio – pa ddull fydd ei angen arnoch i gyfrifo hyn?</a:t>
            </a:r>
            <a:endParaRPr lang="en-GB" dirty="0">
              <a:solidFill>
                <a:srgbClr val="E85803"/>
              </a:solidFill>
            </a:endParaRPr>
          </a:p>
          <a:p>
            <a:pPr>
              <a:spcBef>
                <a:spcPts val="1200"/>
              </a:spcBef>
            </a:pPr>
            <a:r>
              <a:rPr lang="cy-GB" dirty="0"/>
              <a:t>Er mwyn gwneud y gorau o’ch cyllideb, gwnewch yn siŵr eich bod chi’n chwilio am fargeinion da ar eich cynhwysion ac yn meddwl am faint o gynhwysion sydd eu </a:t>
            </a:r>
            <a:br>
              <a:rPr lang="cy-GB" dirty="0"/>
            </a:br>
            <a:r>
              <a:rPr lang="cy-GB" dirty="0"/>
              <a:t>hangen arnoch chi ar gyfer eich rysáit.</a:t>
            </a:r>
            <a:endParaRPr lang="en-GB" dirty="0"/>
          </a:p>
          <a:p>
            <a:pPr>
              <a:spcBef>
                <a:spcPts val="1200"/>
              </a:spcBef>
            </a:pPr>
            <a:r>
              <a:rPr lang="cy-GB" dirty="0">
                <a:solidFill>
                  <a:srgbClr val="E85803"/>
                </a:solidFill>
              </a:rPr>
              <a:t>Cofiwch wirio’ch gwaith. </a:t>
            </a:r>
            <a:br>
              <a:rPr lang="cy-GB" dirty="0">
                <a:solidFill>
                  <a:srgbClr val="E85803"/>
                </a:solidFill>
              </a:rPr>
            </a:br>
            <a:r>
              <a:rPr lang="cy-GB" dirty="0">
                <a:solidFill>
                  <a:srgbClr val="E85803"/>
                </a:solidFill>
              </a:rPr>
              <a:t>Bydd cyfrifo cywir yn eich helpu </a:t>
            </a:r>
            <a:br>
              <a:rPr lang="cy-GB" dirty="0">
                <a:solidFill>
                  <a:srgbClr val="E85803"/>
                </a:solidFill>
              </a:rPr>
            </a:br>
            <a:r>
              <a:rPr lang="cy-GB" dirty="0">
                <a:solidFill>
                  <a:srgbClr val="E85803"/>
                </a:solidFill>
              </a:rPr>
              <a:t>i aros o fewn eich cyllideb.</a:t>
            </a:r>
            <a:r>
              <a:rPr lang="en-GB" dirty="0">
                <a:solidFill>
                  <a:srgbClr val="E85803"/>
                </a:solidFill>
              </a:rPr>
              <a:t> </a:t>
            </a:r>
            <a:endParaRPr lang="cy-GB" dirty="0">
              <a:solidFill>
                <a:srgbClr val="E85803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CDCD0A1-9F14-4E42-BC56-4E67940827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36096" y="4077072"/>
            <a:ext cx="3024336" cy="199787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038863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spcBef>
            <a:spcPts val="800"/>
          </a:spcBef>
          <a:defRPr sz="24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Farming STEMterprise PowerPoint template.pptx" id="{B4345F3A-90BC-054B-8BE5-CDA6DAFD23AF}" vid="{8ECE7784-2AF3-5E43-87C7-518CB516714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1194</TotalTime>
  <Words>217</Words>
  <Application>Microsoft Macintosh PowerPoint</Application>
  <PresentationFormat>On-screen Show (4:3)</PresentationFormat>
  <Paragraphs>14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1_Office Theme</vt:lpstr>
      <vt:lpstr>Cam 7: Gweithio o fewn cyllideb</vt:lpstr>
      <vt:lpstr>Amcanion dysgu</vt:lpstr>
      <vt:lpstr>Gweithio o fewn cyllideb</vt:lpstr>
      <vt:lpstr>Cyllidebu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Smith</dc:creator>
  <cp:lastModifiedBy>Nick Smith</cp:lastModifiedBy>
  <cp:revision>168</cp:revision>
  <dcterms:created xsi:type="dcterms:W3CDTF">2019-10-23T13:59:40Z</dcterms:created>
  <dcterms:modified xsi:type="dcterms:W3CDTF">2019-12-08T13:53:50Z</dcterms:modified>
</cp:coreProperties>
</file>